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460" r:id="rId4"/>
    <p:sldId id="425" r:id="rId5"/>
    <p:sldId id="426" r:id="rId6"/>
    <p:sldId id="427" r:id="rId7"/>
    <p:sldId id="428" r:id="rId8"/>
    <p:sldId id="465" r:id="rId9"/>
    <p:sldId id="461" r:id="rId10"/>
    <p:sldId id="430" r:id="rId11"/>
    <p:sldId id="432" r:id="rId12"/>
    <p:sldId id="431" r:id="rId13"/>
    <p:sldId id="463" r:id="rId14"/>
    <p:sldId id="462" r:id="rId15"/>
    <p:sldId id="433" r:id="rId16"/>
    <p:sldId id="434" r:id="rId17"/>
    <p:sldId id="435" r:id="rId18"/>
    <p:sldId id="436" r:id="rId19"/>
    <p:sldId id="438" r:id="rId20"/>
    <p:sldId id="464" r:id="rId21"/>
    <p:sldId id="439" r:id="rId22"/>
    <p:sldId id="440" r:id="rId23"/>
    <p:sldId id="441" r:id="rId24"/>
    <p:sldId id="442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17" r:id="rId42"/>
    <p:sldId id="424" r:id="rId43"/>
    <p:sldId id="419" r:id="rId44"/>
    <p:sldId id="4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17-11-2014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17-11-2014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8EE66-140D-4892-B38A-8F53C0F50118}" type="datetime1">
              <a:rPr lang="en-US" smtClean="0"/>
              <a:t>17-11-2014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F7015-F014-4B67-A83B-8317302BDA51}" type="datetime1">
              <a:rPr lang="en-US" smtClean="0"/>
              <a:t>17-11-2014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softuni.bg/courses/javascript-application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softwaregroup-bg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jquery.com/jquery-2.1.1.min.js" TargetMode="External"/><Relationship Id="rId2" Type="http://schemas.openxmlformats.org/officeDocument/2006/relationships/hyperlink" Target="http://www.jquery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42722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jQuery Overview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875212" y="2577262"/>
            <a:ext cx="6620341" cy="623138"/>
          </a:xfrm>
        </p:spPr>
        <p:txBody>
          <a:bodyPr>
            <a:normAutofit fontScale="92500"/>
          </a:bodyPr>
          <a:lstStyle/>
          <a:p>
            <a:r>
              <a:rPr lang="en-US" dirty="0"/>
              <a:t>Unleash the Power of jQuery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6043">
            <a:off x="3702314" y="1258898"/>
            <a:ext cx="2418298" cy="762288"/>
          </a:xfrm>
          <a:prstGeom prst="roundRect">
            <a:avLst/>
          </a:prstGeom>
          <a:noFill/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559" y="3940919"/>
            <a:ext cx="2847809" cy="2121618"/>
          </a:xfrm>
          <a:prstGeom prst="rect">
            <a:avLst/>
          </a:prstGeom>
        </p:spPr>
      </p:pic>
      <p:pic>
        <p:nvPicPr>
          <p:cNvPr id="1026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71" y="3940918"/>
            <a:ext cx="3648541" cy="2121619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 returns a collection of the items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Can be stored in a variable or used right away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eaLnBrk="1" hangingPunct="1">
              <a:lnSpc>
                <a:spcPct val="100000"/>
              </a:lnSpc>
            </a:pPr>
            <a:endParaRPr lang="en-US" dirty="0" smtClean="0">
              <a:hlinkClick r:id="rId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://learn.jquery.com/using-jquery-core/selecting-elements/</a:t>
            </a:r>
            <a:endParaRPr lang="en-US" dirty="0" smtClean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757236" y="3276600"/>
            <a:ext cx="10671176" cy="16282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document.querySelectorAll('div');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$('.menu-item')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$('#navigation')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$('ul.menu li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document.querySelectorAll('ul.menu li');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7236" y="5178609"/>
            <a:ext cx="10290176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$('div').css('background', 'blue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Multiple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0812" y="219194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$('*')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0811" y="304800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$('.class')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class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0812" y="3921204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$('section')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tag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0811" y="4823936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$('#id')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 element by given id attribute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0811" y="5726668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$('selector1, selector2')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Combines two selectors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0413" y="5024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$('li:eq(2)')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the element at index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0414" y="1219200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$('li:even')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812" y="1220497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$('li:odd')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Odd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0414" y="1985665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First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46813" y="1990374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$('li:last')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Last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412" y="5786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$('li:not(:checked)')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Elements not matching the selector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414" y="3500979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$('li:has(p)')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&lt;li&gt; holding &lt;p&gt; inside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413" y="4258270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$('li:contains("Sofia")')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&lt;li&gt; holding given text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0414" y="2747665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$('li:first-child')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Selets the first child of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 selectors support "contains" / "starts with" semantic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2813" y="2057400"/>
            <a:ext cx="1027826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href="index.html" hreflang="en"&gt;Home&lt;/a&gt;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href="about.html" hreflang="en-UK"&gt;About&lt;/a&gt;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href="contacts.html" hreflang="bg"&gt;Contacts&lt;/a&gt;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2812" y="4550439"/>
            <a:ext cx="1027826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'red');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'green');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92826" y="4249813"/>
            <a:ext cx="1496786" cy="509301"/>
          </a:xfrm>
          <a:prstGeom prst="wedgeRoundRectCallout">
            <a:avLst>
              <a:gd name="adj1" fmla="val -84789"/>
              <a:gd name="adj2" fmla="val 72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contains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32645" y="5815299"/>
            <a:ext cx="1833167" cy="509301"/>
          </a:xfrm>
          <a:prstGeom prst="wedgeRoundRectCallout">
            <a:avLst>
              <a:gd name="adj1" fmla="val -67924"/>
              <a:gd name="adj2" fmla="val -674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starts with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76800"/>
            <a:ext cx="7924800" cy="820600"/>
          </a:xfrm>
        </p:spPr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40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fever18.com/wp-content/uploads/2010/12/what-is-ht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7" y="1219200"/>
            <a:ext cx="4210050" cy="3157539"/>
          </a:xfrm>
          <a:prstGeom prst="roundRect">
            <a:avLst>
              <a:gd name="adj" fmla="val 44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812" y="2364281"/>
            <a:ext cx="2482626" cy="867376"/>
          </a:xfrm>
          <a:prstGeom prst="rect">
            <a:avLst/>
          </a:prstGeom>
        </p:spPr>
      </p:pic>
      <p:pic>
        <p:nvPicPr>
          <p:cNvPr id="4098" name="Picture 2" descr="http://cdnm.tutorialchip.com/wp-content/uploads/2011/08/jQuery-Element-Attribute-and-CSS-Selectors-Capabiliti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997869"/>
            <a:ext cx="1600200" cy="1600200"/>
          </a:xfrm>
          <a:prstGeom prst="roundRect">
            <a:avLst>
              <a:gd name="adj" fmla="val 30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Traversing the Nodes of the DOM</a:t>
            </a:r>
            <a:endParaRPr lang="en-US" dirty="0"/>
          </a:p>
        </p:txBody>
      </p:sp>
      <p:pic>
        <p:nvPicPr>
          <p:cNvPr id="3074" name="Picture 2" descr="https://cdn.tutsplus.com/net/uploads/legacy/216_dom/img/dom_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295400"/>
            <a:ext cx="6453928" cy="296880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8900"/>
          </a:effectLst>
          <a:scene3d>
            <a:camera prst="orthographicFront">
              <a:rot lat="21252507" lon="20699207" rev="2135663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effectLst>
            <a:softEdge rad="12700"/>
          </a:effectLst>
        </p:spPr>
        <p:txBody>
          <a:bodyPr/>
          <a:lstStyle/>
          <a:p>
            <a:r>
              <a:rPr lang="en-US" dirty="0" smtClean="0"/>
              <a:t>The DOM can be traversed with </a:t>
            </a:r>
            <a:r>
              <a:rPr lang="en-US" dirty="0"/>
              <a:t>jQuery, </a:t>
            </a:r>
            <a:r>
              <a:rPr lang="en-US" dirty="0" smtClean="0"/>
              <a:t>as </a:t>
            </a:r>
            <a:r>
              <a:rPr lang="en-US" dirty="0"/>
              <a:t>with plain </a:t>
            </a:r>
            <a:r>
              <a:rPr lang="en-US" dirty="0" smtClean="0"/>
              <a:t>JavaScript </a:t>
            </a:r>
          </a:p>
          <a:p>
            <a:pPr lvl="1"/>
            <a:r>
              <a:rPr lang="en-GB" dirty="0" smtClean="0"/>
              <a:t>jQuery has p</a:t>
            </a:r>
            <a:r>
              <a:rPr lang="en-US" dirty="0" smtClean="0"/>
              <a:t>roperties for:</a:t>
            </a:r>
          </a:p>
          <a:p>
            <a:pPr lvl="2"/>
            <a:r>
              <a:rPr lang="en-US" dirty="0" smtClean="0"/>
              <a:t>Next and previous siblings</a:t>
            </a:r>
          </a:p>
          <a:p>
            <a:pPr lvl="2"/>
            <a:r>
              <a:rPr lang="en-US" dirty="0" smtClean="0"/>
              <a:t>Parents and children</a:t>
            </a:r>
          </a:p>
          <a:p>
            <a:pPr lvl="2"/>
            <a:r>
              <a:rPr lang="en-US" dirty="0" smtClean="0"/>
              <a:t>First and last in a collection</a:t>
            </a:r>
          </a:p>
          <a:p>
            <a:r>
              <a:rPr lang="en-GB" dirty="0" smtClean="0"/>
              <a:t>It </a:t>
            </a:r>
            <a:r>
              <a:rPr lang="en-GB" dirty="0"/>
              <a:t>is impossible to reference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elements </a:t>
            </a:r>
            <a:r>
              <a:rPr lang="en-GB" dirty="0"/>
              <a:t>that are not yet </a:t>
            </a:r>
            <a:r>
              <a:rPr lang="en-GB" dirty="0" smtClean="0"/>
              <a:t>rendered </a:t>
            </a:r>
            <a:br>
              <a:rPr lang="en-GB" dirty="0" smtClean="0"/>
            </a:br>
            <a:r>
              <a:rPr lang="en-GB" dirty="0" smtClean="0"/>
              <a:t>at </a:t>
            </a:r>
            <a:r>
              <a:rPr lang="en-GB" dirty="0"/>
              <a:t>the time of script </a:t>
            </a:r>
            <a:r>
              <a:rPr lang="en-GB" dirty="0" smtClean="0"/>
              <a:t>execution!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pic>
        <p:nvPicPr>
          <p:cNvPr id="1028" name="Picture 4" descr="http://compiler.ir/wp-content/uploads/2014/04/dom-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261901"/>
            <a:ext cx="3469642" cy="404238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jQuery.next()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jQuery.prev()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 / previous sibling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an HTML element, not a [text] node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next([selector])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prev([selector])</a:t>
            </a:r>
            <a:r>
              <a:rPr lang="en-US" dirty="0" smtClean="0"/>
              <a:t> can take selector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next/previous sibling, that matches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 Traversal: Next and Previous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189412" y="4648200"/>
            <a:ext cx="73524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var first = $('li').first();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1"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console.log(first.next().text());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2"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console.log(first.prev().text());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""</a:t>
            </a:r>
            <a:endParaRPr lang="bg-BG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84212" y="4648200"/>
            <a:ext cx="3124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rgbClr val="FBEEDC"/>
                </a:solidFill>
              </a:rPr>
              <a:t>&lt;ul&gt;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</a:t>
            </a:r>
            <a:r>
              <a:rPr lang="it-IT" sz="2200" dirty="0" smtClean="0">
                <a:solidFill>
                  <a:srgbClr val="FBEEDC"/>
                </a:solidFill>
              </a:rPr>
              <a:t>li&gt;Item </a:t>
            </a:r>
            <a:r>
              <a:rPr lang="it-IT" sz="2200" dirty="0">
                <a:solidFill>
                  <a:srgbClr val="FBEEDC"/>
                </a:solidFill>
              </a:rPr>
              <a:t>3&lt;/li&gt;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&lt;/ul&gt;</a:t>
            </a:r>
            <a:endParaRPr lang="en-US" sz="22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jQuery.parent()</a:t>
            </a:r>
          </a:p>
          <a:p>
            <a:pPr lvl="1"/>
            <a:r>
              <a:rPr lang="en-US" dirty="0" smtClean="0"/>
              <a:t>Returns the parent of the element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jQuery.parents([selector])</a:t>
            </a:r>
          </a:p>
          <a:p>
            <a:pPr lvl="1"/>
            <a:r>
              <a:rPr lang="en-US" dirty="0" smtClean="0"/>
              <a:t>Returns the first parent that matches the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Parent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08612" y="4584172"/>
            <a:ext cx="6399212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node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$('.special');</a:t>
            </a:r>
            <a:endParaRPr lang="it-IT" dirty="0">
              <a:solidFill>
                <a:srgbClr val="FBEEDC"/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node.parent</a:t>
            </a:r>
            <a:r>
              <a:rPr lang="it-IT" dirty="0">
                <a:solidFill>
                  <a:srgbClr val="FBEEDC"/>
                </a:solidFill>
              </a:rPr>
              <a:t>().attr('</a:t>
            </a:r>
            <a:r>
              <a:rPr lang="it-IT" dirty="0" smtClean="0">
                <a:solidFill>
                  <a:srgbClr val="FBEEDC"/>
                </a:solidFill>
              </a:rPr>
              <a:t>id</a:t>
            </a:r>
            <a:r>
              <a:rPr lang="it-IT" dirty="0">
                <a:solidFill>
                  <a:srgbClr val="FBEEDC"/>
                </a:solidFill>
              </a:rPr>
              <a:t>'</a:t>
            </a:r>
            <a:r>
              <a:rPr lang="it-IT" dirty="0" smtClean="0">
                <a:solidFill>
                  <a:srgbClr val="FBEEDC"/>
                </a:solidFill>
              </a:rPr>
              <a:t>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items-list"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</a:t>
            </a:r>
            <a:r>
              <a:rPr lang="it-IT" dirty="0" smtClean="0">
                <a:solidFill>
                  <a:srgbClr val="FBEEDC"/>
                </a:solidFill>
              </a:rPr>
              <a:t>'div</a:t>
            </a:r>
            <a:r>
              <a:rPr lang="it-IT" dirty="0">
                <a:solidFill>
                  <a:srgbClr val="FBEEDC"/>
                </a:solidFill>
              </a:rPr>
              <a:t>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"wrapper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node.parents('#wrapper').attr(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79411" y="4030175"/>
            <a:ext cx="484178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jQuery.children()</a:t>
            </a:r>
          </a:p>
          <a:p>
            <a:pPr lvl="1"/>
            <a:r>
              <a:rPr lang="en-US" dirty="0" smtClean="0"/>
              <a:t>Returns the children of the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Returns the children of element, filtered by a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Children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70808" y="4384119"/>
            <a:ext cx="596499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list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$('#items-list');</a:t>
            </a:r>
          </a:p>
          <a:p>
            <a:r>
              <a:rPr lang="it-IT" dirty="0" smtClean="0">
                <a:solidFill>
                  <a:srgbClr val="FBEEDC"/>
                </a:solidFill>
              </a:rPr>
              <a:t>var items = list.children();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gets all list items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var specials = list.children('.special');</a:t>
            </a:r>
          </a:p>
          <a:p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//gets all list items with class special</a:t>
            </a:r>
            <a:endParaRPr lang="it-IT" dirty="0" smtClean="0">
              <a:solidFill>
                <a:srgbClr val="FBEEDC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71630" y="3922455"/>
            <a:ext cx="491318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What is jQuery?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jQuery Fundamentals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Selectors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Manipulation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Altering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DOM Elements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Events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AJAX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AJAX Methods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Executing AJAX Requests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013387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4315814"/>
            <a:ext cx="6078239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84" y="1594060"/>
            <a:ext cx="4929928" cy="2957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7260" y="268029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 smtClean="0"/>
              <a:t>Adding and Removing DOM Elements</a:t>
            </a:r>
            <a:endParaRPr lang="en-US" dirty="0"/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22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Adding elements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can</a:t>
            </a:r>
            <a:r>
              <a:rPr lang="bg-BG" sz="3200" dirty="0" smtClean="0">
                <a:latin typeface="+mj-lt"/>
                <a:cs typeface="Helvetica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be </a:t>
            </a:r>
            <a:r>
              <a:rPr lang="en-US" sz="3200" dirty="0">
                <a:latin typeface="+mj-lt"/>
                <a:cs typeface="Helvetica" charset="0"/>
                <a:sym typeface="Helvetica" charset="0"/>
              </a:rPr>
              <a:t>done on the fly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jQuery.appendTo()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/</a:t>
            </a:r>
            <a:r>
              <a:rPr lang="bg-BG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48339" y="1021530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760412" y="5326375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$('#wrapper div').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200" noProof="1" smtClean="0">
                <a:solidFill>
                  <a:srgbClr val="FBEEDC"/>
                </a:solidFill>
              </a:rPr>
              <a:t>('&lt;p&gt;Test&lt;/p&gt;');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60412" y="3199831"/>
            <a:ext cx="1072903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&lt;h2&gt;SoftUni Greetings&lt;/h2&gt;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&lt;div&gt;Hello, student&lt;/div&gt;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&lt;</a:t>
            </a:r>
            <a:r>
              <a:rPr lang="en-US" sz="2200" noProof="1" smtClean="0">
                <a:solidFill>
                  <a:srgbClr val="FBEEDC"/>
                </a:solidFill>
              </a:rPr>
              <a:t>div&gt;Goodbye, </a:t>
            </a:r>
            <a:r>
              <a:rPr lang="en-US" sz="2200" noProof="1">
                <a:solidFill>
                  <a:srgbClr val="FBEEDC"/>
                </a:solidFill>
              </a:rPr>
              <a:t>student&lt;/div</a:t>
            </a:r>
            <a:r>
              <a:rPr lang="en-US" sz="2200" noProof="1" smtClean="0">
                <a:solidFill>
                  <a:srgbClr val="FBEEDC"/>
                </a:solidFill>
              </a:rPr>
              <a:t>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&lt;/div&gt;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13412" y="3463518"/>
            <a:ext cx="5410200" cy="1565682"/>
          </a:xfrm>
          <a:prstGeom prst="wedgeRoundRectCallout">
            <a:avLst>
              <a:gd name="adj1" fmla="val -73684"/>
              <a:gd name="adj2" fmla="val 710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&lt;h2&gt;SoftUni Greetings&lt;/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60412" y="6075248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$('&lt;div&gt;First&lt;/div&gt;</a:t>
            </a:r>
            <a:r>
              <a:rPr lang="en-US" sz="2200" noProof="1">
                <a:solidFill>
                  <a:srgbClr val="FBEEDC"/>
                </a:solidFill>
              </a:rPr>
              <a:t>'</a:t>
            </a:r>
            <a:r>
              <a:rPr lang="en-US" sz="2200" noProof="1" smtClean="0">
                <a:solidFill>
                  <a:srgbClr val="FBEEDC"/>
                </a:solidFill>
              </a:rPr>
              <a:t>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200" noProof="1" smtClean="0">
                <a:solidFill>
                  <a:srgbClr val="FBEEDC"/>
                </a:solidFill>
              </a:rPr>
              <a:t>('body');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773229" y="4885574"/>
            <a:ext cx="3883783" cy="1743826"/>
          </a:xfrm>
          <a:prstGeom prst="wedgeRoundRectCallout">
            <a:avLst>
              <a:gd name="adj1" fmla="val -67893"/>
              <a:gd name="adj2" fmla="val 293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&lt;div&gt;First&lt;/div&gt;</a:t>
            </a:r>
          </a:p>
          <a:p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h2&gt;SoftUni Greetings&lt;/h2&gt;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student&lt;div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4527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23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Creating new elements is also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easy</a:t>
            </a: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</a:t>
            </a:r>
            <a:r>
              <a:rPr lang="en-US" sz="3000" dirty="0">
                <a:cs typeface="Helvetica" charset="0"/>
                <a:sym typeface="Helvetica" charset="0"/>
              </a:rPr>
              <a:t> </a:t>
            </a:r>
            <a:r>
              <a:rPr lang="en-US" sz="3000" dirty="0" smtClean="0">
                <a:cs typeface="Helvetica" charset="0"/>
                <a:sym typeface="Helvetica" charset="0"/>
              </a:rPr>
              <a:t>HTML parser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document.createElement</a:t>
            </a:r>
          </a:p>
          <a:p>
            <a:pPr lvl="2"/>
            <a:r>
              <a:rPr lang="en-US" sz="2800" dirty="0" smtClean="0">
                <a:latin typeface="+mj-lt"/>
                <a:cs typeface="Helvetica" charset="0"/>
                <a:sym typeface="Helvetica" charset="0"/>
              </a:rPr>
              <a:t>A little bit faster</a:t>
            </a:r>
            <a:endParaRPr lang="en-US" sz="2800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519236" y="2750144"/>
            <a:ext cx="9147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$('&lt;div&gt;');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anotherDiv = $('&lt;div /&gt;');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paragraph = $('&lt;p&gt;Some text&lt;/p&gt;');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9236" y="5710535"/>
            <a:ext cx="91471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$(document.createElement('div'));</a:t>
            </a:r>
          </a:p>
        </p:txBody>
      </p:sp>
    </p:spTree>
    <p:extLst>
      <p:ext uri="{BB962C8B-B14F-4D97-AF65-F5344CB8AC3E}">
        <p14:creationId xmlns:p14="http://schemas.microsoft.com/office/powerpoint/2010/main" val="181636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24</a:t>
            </a:fld>
            <a:endParaRPr lang="en-US" sz="1100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You can also remove elements from the DOM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Just as easy</a:t>
            </a:r>
            <a:endParaRPr lang="en-US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85836" y="2819400"/>
            <a:ext cx="102139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600" dirty="0" smtClean="0">
                <a:solidFill>
                  <a:srgbClr val="FBEEDC"/>
                </a:solidFill>
              </a:rPr>
              <a:t>&lt;</a:t>
            </a:r>
            <a:r>
              <a:rPr lang="en-US" sz="2600" dirty="0">
                <a:solidFill>
                  <a:srgbClr val="FBEEDC"/>
                </a:solidFill>
              </a:rPr>
              <a:t>div&gt;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&lt;p&gt;Red&lt;/p&gt; 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&lt;p&gt;Green&lt;/p&gt;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&lt;/div&gt;</a:t>
            </a:r>
          </a:p>
          <a:p>
            <a:pPr>
              <a:spcBef>
                <a:spcPts val="1200"/>
              </a:spcBef>
            </a:pPr>
            <a:r>
              <a:rPr lang="en-US" sz="2600" dirty="0" smtClean="0">
                <a:solidFill>
                  <a:srgbClr val="FBEEDC"/>
                </a:solidFill>
              </a:rPr>
              <a:t>&lt;script&gt;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  $(</a:t>
            </a:r>
            <a:r>
              <a:rPr lang="en-US" sz="2600" dirty="0">
                <a:solidFill>
                  <a:srgbClr val="FBEEDC"/>
                </a:solidFill>
              </a:rPr>
              <a:t>'p').remove</a:t>
            </a:r>
            <a:r>
              <a:rPr lang="en-US" sz="2600" dirty="0" smtClean="0">
                <a:solidFill>
                  <a:srgbClr val="FBEEDC"/>
                </a:solidFill>
              </a:rPr>
              <a:t>();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Remove all paragraphs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&lt;/script&gt;</a:t>
            </a:r>
            <a:endParaRPr lang="en-US" sz="2600" dirty="0">
              <a:solidFill>
                <a:srgbClr val="FBEEDC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41812" y="3306304"/>
            <a:ext cx="3505200" cy="1418096"/>
          </a:xfrm>
          <a:prstGeom prst="wedgeRoundRectCallout">
            <a:avLst>
              <a:gd name="adj1" fmla="val -71393"/>
              <a:gd name="adj2" fmla="val 659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&lt;!–- Result: --&gt;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t2.gstatic.com/images?q=tbn:ANd9GcQMzcz-q5-u_u9t-_R40jmeSBWlmVPgy17W2c32-9QnGyeWCfz5&amp;t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0906">
            <a:off x="8164968" y="2167461"/>
            <a:ext cx="2779718" cy="1925213"/>
          </a:xfrm>
          <a:prstGeom prst="roundRect">
            <a:avLst>
              <a:gd name="adj" fmla="val 8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phostingdiscount.com/wp-content/uploads/2010/05/cho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744">
            <a:off x="1315492" y="2130591"/>
            <a:ext cx="3013626" cy="2007076"/>
          </a:xfrm>
          <a:prstGeom prst="roundRect">
            <a:avLst>
              <a:gd name="adj" fmla="val 75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6543">
            <a:off x="4626247" y="1058824"/>
            <a:ext cx="3347065" cy="16709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175" y="322710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275400"/>
            <a:ext cx="9700472" cy="820600"/>
          </a:xfrm>
        </p:spPr>
        <p:txBody>
          <a:bodyPr/>
          <a:lstStyle/>
          <a:p>
            <a:r>
              <a:rPr lang="en-US" dirty="0" smtClean="0"/>
              <a:t>jQuery Extended DOM Elements</a:t>
            </a:r>
            <a:endParaRPr lang="en-US" dirty="0"/>
          </a:p>
        </p:txBody>
      </p:sp>
      <p:pic>
        <p:nvPicPr>
          <p:cNvPr id="1026" name="Picture 2" descr="http://i.ytimg.com/vi/zbCbwP6ibR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796823"/>
            <a:ext cx="5234728" cy="29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Selected elements with jQuery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pure DOM elements</a:t>
            </a:r>
          </a:p>
          <a:p>
            <a:pPr lvl="1"/>
            <a:r>
              <a:rPr lang="en-US" dirty="0"/>
              <a:t>jQuery elements extend regular DOM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additional properties and methods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toogleClass()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on(event, callback)</a:t>
            </a:r>
            <a:r>
              <a:rPr lang="en-US" dirty="0"/>
              <a:t> </a:t>
            </a:r>
            <a:r>
              <a:rPr lang="en-US" dirty="0" smtClean="0"/>
              <a:t>for attaching events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animate()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fade()</a:t>
            </a:r>
            <a:r>
              <a:rPr lang="en-US" dirty="0" smtClean="0"/>
              <a:t>, etc…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Objects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181600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Parsing a regular DOM element to jQuery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content = document.createElement('div');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DOM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$content = $(content);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jQuery extended DOM element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for altering the elements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jQuery.css('color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#f3f')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jQuery.html()</a:t>
            </a:r>
            <a:r>
              <a:rPr lang="en-US" dirty="0"/>
              <a:t> </a:t>
            </a:r>
            <a:r>
              <a:rPr lang="en-US" dirty="0" smtClean="0"/>
              <a:t>– returns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/>
              <a:t> – sets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jQuery.text(content)</a:t>
            </a:r>
            <a:r>
              <a:rPr lang="en-US" dirty="0" smtClean="0"/>
              <a:t> – </a:t>
            </a:r>
            <a:r>
              <a:rPr lang="en-US" dirty="0" smtClean="0"/>
              <a:t>gets / sets </a:t>
            </a:r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lang="en-US" dirty="0" smtClean="0"/>
              <a:t> as text</a:t>
            </a:r>
          </a:p>
          <a:p>
            <a:pPr lvl="2"/>
            <a:r>
              <a:rPr lang="en-US" dirty="0" smtClean="0"/>
              <a:t>Performs HTML escaping of the passed </a:t>
            </a:r>
            <a:r>
              <a:rPr lang="en-US" dirty="0" smtClean="0"/>
              <a:t>content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jQuery.val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– sets </a:t>
            </a:r>
            <a:r>
              <a:rPr lang="en-US" dirty="0" smtClean="0"/>
              <a:t>the value of input field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jQuery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2" y="4876800"/>
            <a:ext cx="10721128" cy="857771"/>
          </a:xfrm>
        </p:spPr>
        <p:txBody>
          <a:bodyPr/>
          <a:lstStyle/>
          <a:p>
            <a:r>
              <a:rPr lang="en-US" dirty="0" smtClean="0"/>
              <a:t>Changing the Elements Content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760412" y="5788744"/>
            <a:ext cx="107211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kirupa.com/html5/images/DOM_elements_tree_1_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26" y="1219200"/>
            <a:ext cx="4686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554884" y="5666096"/>
            <a:ext cx="10721128" cy="762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The </a:t>
            </a:r>
            <a:r>
              <a:rPr lang="en-US" dirty="0" smtClean="0"/>
              <a:t>World’s Most Popular JavaScript Library</a:t>
            </a:r>
            <a:endParaRPr lang="en-US" dirty="0"/>
          </a:p>
        </p:txBody>
      </p:sp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448796"/>
            <a:ext cx="5082328" cy="2955362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jQuery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 smtClean="0"/>
              <a:t>Cross-Browser Events Handling</a:t>
            </a:r>
            <a:endParaRPr lang="en-US" dirty="0"/>
          </a:p>
        </p:txBody>
      </p:sp>
      <p:pic>
        <p:nvPicPr>
          <p:cNvPr id="3074" name="Picture 2" descr="http://i.imgur.com/Wr1KLc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20" y="1524000"/>
            <a:ext cx="6128456" cy="28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31</a:t>
            </a:fld>
            <a:endParaRPr lang="en-US" sz="11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ea typeface="Lucida Grande" charset="0"/>
                <a:cs typeface="Lucida Grande" charset="0"/>
                <a:sym typeface="Lucida Grande" charset="0"/>
              </a:rPr>
              <a:t>jQuery has a convenient way for attaching and detaching 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Works cross-browser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Using methods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on()</a:t>
            </a:r>
            <a:r>
              <a:rPr lang="en-US" b="1" dirty="0">
                <a:ea typeface="Lucida Grande" charset="0"/>
                <a:cs typeface="Lucida Grande" charset="0"/>
                <a:sym typeface="Lucida Grande" charset="0"/>
              </a:rPr>
              <a:t>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off()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jQuery Events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62036" y="3657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onButtonClick</a:t>
            </a:r>
            <a:r>
              <a:rPr lang="en-US" sz="2400" noProof="1" smtClean="0">
                <a:solidFill>
                  <a:srgbClr val="FBEEDC"/>
                </a:solidFill>
              </a:rPr>
              <a:t>() {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 </a:t>
            </a:r>
          </a:p>
          <a:p>
            <a:pPr eaLnBrk="1" hangingPunct="1"/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 // "this" is the event source (the hyperlink clicked)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$('a.button').on('click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onButtonClick);</a:t>
            </a:r>
          </a:p>
        </p:txBody>
      </p:sp>
    </p:spTree>
    <p:extLst>
      <p:ext uri="{BB962C8B-B14F-4D97-AF65-F5344CB8AC3E}">
        <p14:creationId xmlns:p14="http://schemas.microsoft.com/office/powerpoint/2010/main" val="14154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32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a handler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on the parent element</a:t>
            </a:r>
          </a:p>
          <a:p>
            <a:pPr lvl="1"/>
            <a:r>
              <a:rPr lang="en-US" dirty="0">
                <a:ea typeface="Lucida Grande" charset="0"/>
                <a:cs typeface="Consolas" panose="020B0609020204030204" pitchFamily="49" charset="0"/>
                <a:sym typeface="Lucida Grande" charset="0"/>
              </a:rPr>
              <a:t>A bit different </a:t>
            </a:r>
            <a:r>
              <a:rPr lang="en-US" dirty="0" smtClean="0">
                <a:ea typeface="Lucida Grande" charset="0"/>
                <a:cs typeface="Consolas" panose="020B0609020204030204" pitchFamily="49" charset="0"/>
                <a:sym typeface="Lucida Grande" charset="0"/>
              </a:rPr>
              <a:t>syntax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Lucida Grande" charset="0"/>
              <a:cs typeface="Consolas" panose="020B0609020204030204" pitchFamily="49" charset="0"/>
              <a:sym typeface="Lucida Gran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</a:t>
            </a:r>
            <a:r>
              <a:rPr lang="en-US" dirty="0" smtClean="0"/>
              <a:t>Events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95436" y="3657600"/>
            <a:ext cx="89947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onListItemClick(){</a:t>
            </a: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$('ul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'li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onListItemClick);</a:t>
            </a:r>
          </a:p>
        </p:txBody>
      </p:sp>
    </p:spTree>
    <p:extLst>
      <p:ext uri="{BB962C8B-B14F-4D97-AF65-F5344CB8AC3E}">
        <p14:creationId xmlns:p14="http://schemas.microsoft.com/office/powerpoint/2010/main" val="27381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jQuery Event Handlers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g.ehowcdn.com/article-new/ehow/images/a08/c9/5c/remove-event-handler-tinymce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84" y="1219200"/>
            <a:ext cx="6301528" cy="363412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1189028">
            <a:off x="3149908" y="225870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Chaining Function Calls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Call After Call, After Call, 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55825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programming , 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" </a:t>
            </a:r>
            <a:r>
              <a:rPr lang="en-US" dirty="0" smtClean="0"/>
              <a:t>paradigm is as follows:</a:t>
            </a:r>
          </a:p>
          <a:p>
            <a:pPr lvl="1"/>
            <a:r>
              <a:rPr lang="en-US" dirty="0" smtClean="0"/>
              <a:t>If a method should return result -&gt; OK, return it</a:t>
            </a:r>
          </a:p>
          <a:p>
            <a:pPr lvl="1"/>
            <a:r>
              <a:rPr lang="en-US" dirty="0" smtClean="0"/>
              <a:t>If a method should NOT return a result -&gt; 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r>
              <a:rPr lang="en-US" dirty="0"/>
              <a:t>jQuery </a:t>
            </a:r>
            <a:r>
              <a:rPr lang="en-US" dirty="0" smtClean="0"/>
              <a:t>implements the "chaining" paradigm, so methods can be chained one after another: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jQuery: Chaining Function Calls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2036" y="44958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1" hangingPunct="1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$('&lt;button </a:t>
            </a:r>
            <a:r>
              <a:rPr lang="en-US" sz="2400" noProof="1" smtClean="0">
                <a:solidFill>
                  <a:srgbClr val="FBEEDC"/>
                </a:solidFill>
              </a:rPr>
              <a:t>/&gt;').remove()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>
                <a:solidFill>
                  <a:srgbClr val="FBEEDC"/>
                </a:solidFill>
              </a:rPr>
              <a:t>  .addClass('btn-success')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.html('Click me for 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.on('click', onSuccessButtonClick)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.appendTo(document.body);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803598"/>
            <a:ext cx="10263928" cy="820600"/>
          </a:xfrm>
        </p:spPr>
        <p:txBody>
          <a:bodyPr/>
          <a:lstStyle/>
          <a:p>
            <a:r>
              <a:rPr lang="en-US" dirty="0" smtClean="0"/>
              <a:t>jQuery Function Calls Chaining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2" y="5605566"/>
            <a:ext cx="102639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95156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Creating HTTP Requests with jQuery</a:t>
            </a:r>
            <a:endParaRPr lang="en-US" dirty="0"/>
          </a:p>
        </p:txBody>
      </p:sp>
      <p:sp>
        <p:nvSpPr>
          <p:cNvPr id="2" name="AutoShape 2" descr="data:image/jpeg;base64,/9j/4AAQSkZJRgABAQAAAQABAAD/2wCEAAkGBxAPEBUUEBQSEBAPFBYWFBQVEBAPEBYVFRQWGBUUFRQYHCggGBolHBQUITEhJSkrLi4uFx8zODMtNygtLisBCgoKDg0OGxAQGiwlHx4wLCwsLCwsLCwsLCwsLCwsLCwsLCwsKywsLCssLCw3LCwsLDcsLCw4LCw3NysrKysrK//AABEIAMgA8AMBIgACEQEDEQH/xAAbAAEAAgMBAQAAAAAAAAAAAAAAAQUCBAYDB//EAEcQAAEDAgMEBgYGBQsFAAAAAAEAAgMEEQUSIRMxQVEGImFxgZEUMlKhscEVIzNCktEHYnKi4RYkNERTc4STsvDxQ1SUwtL/xAAZAQEAAwEBAAAAAAAAAAAAAAAAAgMEAQX/xAAhEQEBAAMAAQUBAQEAAAAAAAAAAQIDERIEEyExQVEiFP/aAAwDAQACEQMRAD8A+4KVCF1t+gCAioHdIH1By4fGKgbjUPcY6Np7HgEy8dGC2hGYIOjhmH8+mfV33xi9PS9o2TTdw/bc5B7VXSejjeWCTbSt3xQNdUyjvbGCW+Nl5uxatk+wonAX9aoqGU4tzDWCRx7iArekpI4WhkTGRsG5rGhjR3AaL2QUJpcUk9aopKcezHSyTn8b5Gj91ZHA53G766q7mNpY2+6O/vV4pQUjujbXetPWO/xUjP8ARZYfyVh/ta3/AM+q/wDtXyIKNnRpjfVnrB/jJn/6iVBwKYG7a6rHYfRpG/vRX96vUQUBo8TYbsqqeYezLRuYf8yOUf6UGJV8d9tRtkA3OpqlspPbklbHbzKvlKCjj6VUmYMleaV7jYNqGOpsx5Nc8BrvAlXYPksJomvaWvAe12ha4BzT3g71SHovHFrRPkonezHZ1OTqdYHdXedcuU9qC+Rc99NVFL/T4xsx/WoA98NtNZYjd8X7zdDchX0EzZGhzHNexwu1zSHNIO4gjQhB6IoUoIUoiCFKhSgIiICIiAiIg162sjgjdJK4Rxxguc4mwACoYqCXETtKsOipCPq6Q3a549uq534Rbh965NhnM302tLHa02HlrnDeJKlwzNDuyNuV1ucjT91dEghjA0AAAACwAFgANwAWShEHMdPel7cJgZJszUSyvysiaSHua0ZpHiwOjWgnlu3LoqWpZLG2RhDmSNDmkbi1wuD5FfOqhtbiOKTT0YpXwYe19Gz0gSuY6R9jUOaGEXtZrDfkRwWhQRvjw2rwqsqWUUtJkEc+ctiME7rxdYkHIHZozc7ra6oPrF1N18mw6FlRh1R6HHFS1mFVAmbsZ3TURmjjDjsX3sI3Mu1zOBJvrqtXFjJVYTVYjLnifiUtOIm57OipmTNbG0OHF13OJ7RyQfYrqbr5tiFGcOxCZmHNLHT4ZNLkBc/PPG+zJLEm8mu/ee1e36O4cGDIJqeeOSukhvK41JfVPcWAymZhdc2PMaIPoMry1pIBcQCcotc2G4X4rVpMQD2ROkaYHzjSKQtEoNrlpAJBIG+y1ZMShqqGSane2WJ8UmV7TobNcD7wvlrKOkkZgL67LsH0c7XvlkLIswjhLAXEgNPr99uxB9QwvF5ZauqgfDs46TY7OUPziXatcXAi1mublGlzo4br63F1wP6Q6WCenpQ2ekaxrjJHBUS5KSrY2MDIX3GoDmuB152K6DoNXQ1OHwSQMfFE9nVY9znubqermPrAG9jyQX11IXx2srKRlfT1FNlhd9JPhnmkqyaiUASiVj4zo2EOAtmOnVsAvsKAueqsHkpXGbDwBcl0tISGwy33mPhFL2jqncRrcdChQaeFYlHVRCSInKbggjK9rgbOY9p1a4HQgrcXO18fodYydlhDWObDUN4bQ6QTDk6/1Z55meyuiQSihEEqERBKKEQSihEEooRBRdETeOdx9Z1XU359WVzG/utaPBXqoMPk9GrpoXaMrP5xAeBeAGzxdhFmPHPO7kr9BKhSoQecMDYxZjWsFybNaGi51JsON1hNRRPJL42PLm5SXMa4lt75Tcai/BUvSDppR0LnNlMrnRMD5RFBLOImH1XSloswGxtc8CoremlJEIw4VDpZ2bRsDKWaSpaz2pIWtLmDvsgnpRgL6ijNLS7Omjnc1spaAwthJ+tyAC2cjTXmroUUWzEeRhiYGhrC0OYA22UWPKwVX/K6h9E9L2zfRyct7OL897bLZ2zbS+mW10wTpVS1j3RsMkc0YDnRTwyU02Q/fDJACW9oQW5hbmz5W5wLZrDNl32zb7di8YsOgY8yNiibId7xGwPN9/WAuuF6SdN45xTtozVZX11Kz0htPM2lkaZ2te1s9srgRcb9V2mPYqyippJ5A9zIWlxEbHSPPcB8ToOKDLDMMipYRDE0CMX0NjcuJLidLakk+KzloInsDHRROjbazCxpYLbrNtYLhsc6ZbSGgqGtqqZj62JsrXQTMc9rqeV+VjS28rS7LYgakK3rul0EtHVvjkmo5KNo2pkpHCeHNqx+wfbMDY252KDo6igikaGSRRPY3c1zGuaLcgRYL2jjygBoa1rRYAaADkABoqDE+mdLTSvhc2ollgYx8jYaWaezHgkPOQEBoym5PYvWt6X0cUcMgc+YVTS+FsEMlRK9gALnhjATYXFyd10FhJhNO4kuggc55BcTGwkkbiSW6lbuvZ5lV3R3HIcQgE8AkETycpkjdEXAfeaHb29qs0GOvZ5pr2eayRBzvT1zm4bUuFszI87OedhDmW7bgK+e+2/KAOZsuS/SDjDY2xQDrPkc2R7eUUTg4B3IPeGtsd4z29Ur5h0lxyeaU5pHF3EgkC5+6By7Fy3jvH2sdIaS9tvBfltWhWTX3FxYg8QbhfCsCzSdWQtvwJbb94LqMOxebD3DXNET1mEgt8DwKr9ydd8X07Xs8017PNa+H10dRGHxm7XeYPEEcCtpWosdezzTXs81kiDHXs8017PNZIgx17PNCT2eayUFBoY1hbaqLKXOje0h8UrbbSKRvqvbfTncHQgkHetPCMacZPR6sNhrALgC4inaN8kBO8c2XzNvrwJvFp4phsNSzJM3O29xqWuaeDmPGrXDmDdBthSudaa6j0N8QpxucMjK1g/WGjJu8ZTpucSt/C8dpqokRSDaNtmieDFUMv7cT7ObuO8cEHzrpVaXEKsRiuFG6BkVe+kibLmewOOzOcXaRHJrkubP1torqn20FSa2gg+kKOvpqdjRHJHHNEIQ/JbauALHB+utwWhXuI9DqOeR8jhMx01tqIqqop2SWFrvZG8AmwAva5AsrqjpY4Y2xxNbHHG0NY1os1rQLAAIPng6L14jFVs4fTPpA13omf6rKYdjstpu2mWzs27N5qybh1XiNY2epgNBDBTTwNa6SKWokdUBoc47NxaGtDRYXvcldvZSg+Y/RmJCloqF1ESKKppS6oZPT+jmKCZri8Mc4PByi9su/mu76SULqmjnhZYPmhext9Bmc0gX8VZog+eikr6iPDmyUj6f6PqYDJmmp33aymmY94yOPVDiwc+tu0TpX0eq53Ytsoy702kpo4OvG3O+My526nS2ZupsNV9Ad81kg5jDMLmZiNdK5toqiClZG67TmdG2YPFr3Fs7d/NcI+mqKaPC4ImVDMRpaZ4qPR2xTyxQPIFnB31ZBe0Ea36mgN19hVPi/Rqmq5GySCRsrW5RJFPNTvLb3yuMbhmbfWxugqOh1bG2CmhoIppaVpmjnlmcIp4JIyLiaJwDi9zi69hpZdgtHB8Jgo4hFAzIwEuN3Oe4ucbuc5ziS5xOpJN1vICqMZxoQERxN29XKPq4Wmxt7cjv+nGOLj3C50WhWYpUz1b6SEtpCxoeZpAHyyRnQupmeqbHQucTlNrt1CtsJwiGlB2YJe83kke4vmkd7T3nU924cAEHzjpVEYHgSvE1Q6z532ytc8+qxjfuxsbo1tydSSSSSuZqMLcZQSPX1HaTwKvOl0+askvu24ae4D+CsXsie3K82J3cCO5Zssvlfhj2Jw+ijDBmblcPBV2JgAkbwfFe1RWPb1JDq3c8aEjt5qmrqu513qr567zjpP0dYqYqgwuvkm9W/Bwvb3aeS+nhfCMOrNlNHLvEb2uNt9gdbeC+6xvDgCDcEXB4EHctWu/CnKfLJERWIiIiAoKlQUBSoRAWliWEU9SBto2vLfVcRZ7e1rx1mnuK3UQUH0JUw/0WrkAG6KpaKuIcgH3bKPF5WZrsQj+0pWTgcYKhrXHmck2UD8RV4iChPSmJn20NZBbeXUc72fjia5vvXozpZhx/rVOzsfK2J34X2KulhJC1/rNa7vaD8UGtDi9M/wBSeF/7M0bvgV6+mxf2kf42/mvGTCKZ3rQQnvijPyXj/J2h/wC2p/8AJj/JB7T4rTM9aaFuvGVg+JWm/pXhw/rdM4jg2aOR34WklbTcGpW+rBCNeEMY+S24qdjPVa1vc0N+CCl/lXA77GOrqP7ujqcv43ta33rL6Rr5Ps6MRa76iojbpzDYs/kSFeIgoRRYmesaqna/hGKNxh8SZc5PiO5ZCpxKP14KeoAGpimfC49gZICPNyvEQcjjeIMmYBUQVtFNGc0U7ac1Jhf7QfBnFuBadCNCtzon0ojrc0TnR+lQAbRrCQxzTuljDtcp5HVp0PAnolhsW5s2VuYfeyjN5oPjmOuy1srX6/zg++5HuKuhhVOyIyAFz3aDM95Nz4p+lLChE5lU0HK51pLe0Bo7xFwq+rkLoWGNxcx1tQ6xbxB7VmzllaNdnF1W0EM/2g1FrWNuCqcZwWBjbRgg29okeRW/C1+UXyyvk0LjIQ0br2aB1VqY7KIIiScxGjQdbngFCy94tvOOW9Dcxxa9uU2uNefYvs/RORz6KAu37MDvA0B8gvmEEbqp8bnBsbpXABrfVBdYWF/E+a+wUlO2KNrG+qxoaO4K7X9sudeqIiuQEREBCiFAREQEREBERAREQSoREEO+alQ75qUBSoUoIUqEQEWvPWxxmz3BpPC+vktKrx2Jg6t5Dybu8yuzG36iNzxn3VZ+kildLh8gaCS2zrAX0B19118e6MYq+C7X9aLhxy35L7Kyc4hdjhkh02jQTdw5F3LTcuKxro9CKl+xYGMvbK0WaCOXvVW2eN+Vuq+XzGwzG2lv1Yu62miq8Vp5JWF0nDcOAA+auKbCRHbT3rYrqQSjICGAnf2LO02OLwbGhBUxOkBysc023kNF7nyK+7xSBzQ5pDmuFwQbgg7iCuGqOiNO5kNQy7HRjM8WDg46b78ARuVvQdIGRtDHRloaNNm0ZPLgtWrC36jHszxn26RStKlxKKQAte254EgOHYQtxSsscllSoREdSociFARSiAoUogIiIChSiAiIgxd81ksX/NZICIiCFrYlVCGJz/ZGg5ngFtLnOmM9mxs9txJ7mD83BSxnbxHPLxxtUpe49Y9Zx1dzPb/BZ5Lnv1SEL1y7uwrfJx5dvau8DiEMBeeN3eAGioiwnrb83x4rosUOypsvYG/mqGB9tDuO5YNuu543OPS1bZrzmFeFivZkd96yl7Oa9YyALlYJLbyPQyyknauMIIfG5h4aW7HD/lc++Gzi0/dNj4f8KywSe02v3x8NQmMxZZD+sL+J0XraMbhfGvH35TZj5z+quOIBXuBVRJLHG9hdvdxHwVOtjC5Ms7O248wrNuPcVWnKzJ1KIpWJ6IoKlQUEoiICIiAiIgIiICIiDF/zWSxd81kgIiIBXHdJpM9SBwiZbxcbn4BdgSuDD9rI9/tuJHdw91lbpn+uqPUZcx5/XvC1WGFwCSWzhcNGbfblZaUdtezf47vgrbAgc0jju6rR36k/+q0Z58xvGXXrtynZ8LOspWyizr9U8DbVasWFQWtlOn6zvzVi3cmVZPKycb7hjb3iu+joHG1naWPrO43/ACR+HQWF82+w6x3lb4hAN+YA8r2+KOhBt2G6qks+f1O3vxfpoxYUxrwWlwIN94PgscdhBZm4t+CswFr4jHnieObT+auxzvlLVOWueNkcyRZYwPtIw8nt+KyeteXTw1WzL5jBj8V24UrFhuFksD1BQVKgoJREQEREBERAREQEREGL/msli75rJAREQamKzbOCR3FrHEd9tFxVEbNHcuu6Sf0Sb+7K4vD3dVaNH6yep/G28u+6LP1trYPG8tdyP++as8JxEbrEBx3HeHcQVotXo3TvUcvT23sqWHqpMfGx1NPJdbC5qCve3ke8LeZjB4t99ly6colPUYVbqC5Upxd53AW96xbjDgdWi3ens5H/AEYLxzrKvxGpsw93xVbJij3cPetGtq3vjcL7hfy3KibJMmjLXbiErymGh7l5004e0HmATv4r0nOi9H8eV+uxpTdjTzaPgF7Lwovs2fsN+AXusFenPoUFSoKOpREQEREBERAREQEREGL/AJrJYv8AmskBERB4VtOJY3MdukaWnxFlwDKd8HUl6r2m1/uu5EHiCvoy85YWvFnNDhyIBHvU8M/FVs1+bhGyjmvQSeKpukU5hq5GxBuzaQA0a20FwvEYm8DRmbxK0Tdiy5aMl+6otva/wF/gV5fSsY3l472OVS2uLho/Y24ZXX7tbBbdRhkgDHSvke57bFpc1rGuy3s2wudx4pPUY3Lxjl9NlJ5Vsvx+mb60lu/Qrx+nYn/ZiSU8A1ht716Mo6fNcxtaTxyt1W+1oaNMoHdlV6ghnktqGtv2FzvEc1BN9+t+wWWD6gdi8zVNVM1a5e8XXdsynOvcFecgLyGje4geZXn6U3/eitej1GZJNofVZu7Xdncu55SRzXjbk6djbCw4LJQFKxPSFBUqCglERAREQEREBERAREQYv+ayWL/mskBERAWEjw0EnQAXJ7As1VdIH3YI722psf2Rv+Q8UHB0dBt53y2LNs8u33FidLrqKDBw02c0dhst6mw9rRYjcrCOPkbfBHONWTCYntILW352FwquLou8ttJM55a67CdS3Sx710guF6Ap+9LOzjmHdGZLaSg24Fp/NeR6Ny8Xt8j+a61QVP3Mv6h7WH8cTPgsrd2U+ap6l7ot7c7uQGnmvo9ULtsOKoMVw/Tq6ae9POnt4z8WGA0bDTxudG0Pc0E3a0nXXerVrQN2g8lX9H5C6nZm3tu0+BVkodTkkEREdFBUqCglERAREQEREBERAREQYv8Amsli/wCayQEREEKjqJNpOeUYy+PH/fYrxxtryXNYB1w553vcT5lBbxabvLh/Be+Yd3w814lmhXtD1m9oQejdVjHKCbX15LzczmPEaLRDJWGzMpaDpe9/4ILclYNeDuN7KvdX30cHNfyDcwPitikdpqNTvvYblzo93Ba07VtW7B5rzkNuC6PHCm5WuHJx963Vo0Ljnf3D5rfQEREBQVKgoJREQEREBERAREQEREGL/mpzDs80RAzDmEzDmERB4Vj/AKt9t+V3fuKqsAhywDgd9joiILNrrhYxuyu7CiINkkHkvJwCIgRutvssmW7ERBlYc/esHgc0RBqwOIl/VIKsMw5hEQMw5hMw5hEQMw5hQXDmERB//9k="/>
          <p:cNvSpPr>
            <a:spLocks noChangeAspect="1" noChangeArrowheads="1"/>
          </p:cNvSpPr>
          <p:nvPr/>
        </p:nvSpPr>
        <p:spPr bwMode="auto">
          <a:xfrm>
            <a:off x="155575" y="-1143000"/>
            <a:ext cx="2857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84" y="1247775"/>
            <a:ext cx="3863128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en-US" sz="3200" dirty="0"/>
              <a:t> stands for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Asynchronously load </a:t>
            </a:r>
            <a:r>
              <a:rPr lang="en-US" sz="2800" dirty="0"/>
              <a:t>data from a </a:t>
            </a:r>
            <a:r>
              <a:rPr lang="en-US" sz="2800" dirty="0" smtClean="0"/>
              <a:t>service </a:t>
            </a:r>
            <a:r>
              <a:rPr lang="en-US" sz="2800" dirty="0"/>
              <a:t>and render it dynamically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jQuery provides </a:t>
            </a:r>
            <a:r>
              <a:rPr lang="en-US" sz="3200" dirty="0" smtClean="0"/>
              <a:t>several </a:t>
            </a:r>
            <a:r>
              <a:rPr lang="en-US" sz="3200" dirty="0"/>
              <a:t>methods for AJAX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jQuery.ajax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([options])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request with full control (headers, data, method, etc…)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jQuery.get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GET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jQuery.post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POST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loads the contents from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2800" dirty="0"/>
              <a:t> inside the selected node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143000"/>
            <a:ext cx="3558328" cy="34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 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Designed </a:t>
            </a:r>
            <a:r>
              <a:rPr lang="en-US" dirty="0"/>
              <a:t>to simplify the client-side scripting </a:t>
            </a:r>
            <a:r>
              <a:rPr lang="en-US" dirty="0" smtClean="0"/>
              <a:t>of 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most popular JavaScript library in use </a:t>
            </a:r>
            <a:r>
              <a:rPr lang="en-US" dirty="0" smtClean="0"/>
              <a:t>today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Free</a:t>
            </a:r>
            <a:r>
              <a:rPr lang="en-US" dirty="0"/>
              <a:t>, </a:t>
            </a:r>
            <a:r>
              <a:rPr lang="en-US" dirty="0" smtClean="0"/>
              <a:t>open-source software by jQuery Foundation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jQuery's </a:t>
            </a:r>
            <a:r>
              <a:rPr lang="en-US" dirty="0"/>
              <a:t>syntax is designed to make it easier </a:t>
            </a:r>
            <a:r>
              <a:rPr lang="en-US" dirty="0" smtClean="0"/>
              <a:t>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Navigate through the document and select</a:t>
            </a:r>
            <a:r>
              <a:rPr lang="en-US" dirty="0"/>
              <a:t> </a:t>
            </a:r>
            <a:r>
              <a:rPr lang="en-US" dirty="0" smtClean="0"/>
              <a:t>DOM elements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Create</a:t>
            </a:r>
            <a:r>
              <a:rPr lang="en-US" dirty="0"/>
              <a:t> </a:t>
            </a:r>
            <a:r>
              <a:rPr lang="en-US" dirty="0" smtClean="0"/>
              <a:t>animations / transitions / effects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Handle</a:t>
            </a:r>
            <a:r>
              <a:rPr lang="en-US" dirty="0"/>
              <a:t> </a:t>
            </a:r>
            <a:r>
              <a:rPr lang="en-US" dirty="0" smtClean="0"/>
              <a:t>DOM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558" y="5340732"/>
            <a:ext cx="3252254" cy="11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jQuery – the most popular</a:t>
            </a:r>
            <a:r>
              <a:rPr lang="en-US" sz="3200" dirty="0"/>
              <a:t> </a:t>
            </a:r>
            <a:r>
              <a:rPr lang="en-US" sz="3200" dirty="0" smtClean="0"/>
              <a:t>client-side JS library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Select DOM elements with jQuery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DOM Traversal: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]).next()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parent()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Altering the DOM: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]).html(…)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append(…)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jQuery Events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$([selector]).on([event], [callback]);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41" y="1429287"/>
            <a:ext cx="2483548" cy="2483548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837612" y="4191001"/>
            <a:ext cx="2815476" cy="1904999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jQuery has very large community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Used in 540,000 sites</a:t>
            </a:r>
            <a:r>
              <a:rPr lang="en-US" dirty="0" smtClean="0"/>
              <a:t> (Nov 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Microsoft adopted jQuery within Visual </a:t>
            </a:r>
            <a:r>
              <a:rPr lang="en-US" dirty="0" smtClean="0"/>
              <a:t>Studio ad ASP.NET MVC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jQuery provides </a:t>
            </a:r>
            <a:r>
              <a:rPr lang="en-US" dirty="0"/>
              <a:t>capabilities for developers to create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 smtClean="0"/>
              <a:t> for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Low-level interaction and animations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Advanced effects and high-level, theme-able widgets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Creation of powerful and dynamic web pages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Official web site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jquery.com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Lucida Grande" charset="0"/>
              </a:rPr>
              <a:t>Easy to learn </a:t>
            </a:r>
          </a:p>
          <a:p>
            <a:r>
              <a:rPr lang="en-US" dirty="0" smtClean="0">
                <a:sym typeface="Lucida Grande" charset="0"/>
              </a:rPr>
              <a:t>Easy </a:t>
            </a:r>
            <a:r>
              <a:rPr lang="en-US" dirty="0">
                <a:sym typeface="Lucida Grande" charset="0"/>
              </a:rPr>
              <a:t>to </a:t>
            </a:r>
            <a:r>
              <a:rPr lang="en-US" dirty="0" smtClean="0">
                <a:sym typeface="Lucida Grande" charset="0"/>
              </a:rPr>
              <a:t>extend</a:t>
            </a:r>
          </a:p>
          <a:p>
            <a:pPr lvl="1"/>
            <a:r>
              <a:rPr lang="en-US" dirty="0" smtClean="0">
                <a:sym typeface="Lucida Grande" charset="0"/>
              </a:rPr>
              <a:t>Create </a:t>
            </a:r>
            <a:r>
              <a:rPr lang="en-US" dirty="0">
                <a:sym typeface="Lucida Grande" charset="0"/>
              </a:rPr>
              <a:t>new jQuery plugins by </a:t>
            </a:r>
            <a:r>
              <a:rPr lang="en-US" dirty="0" smtClean="0">
                <a:sym typeface="Lucida Grande" charset="0"/>
              </a:rPr>
              <a:t>writing </a:t>
            </a:r>
            <a:r>
              <a:rPr lang="en-US" dirty="0">
                <a:sym typeface="Lucida Grande" charset="0"/>
              </a:rPr>
              <a:t>JavaScript </a:t>
            </a:r>
            <a:r>
              <a:rPr lang="en-US" dirty="0" smtClean="0">
                <a:sym typeface="Lucida Grande" charset="0"/>
              </a:rPr>
              <a:t>functions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Powerful DOM Selection </a:t>
            </a:r>
            <a:endParaRPr lang="en-US" dirty="0" smtClean="0">
              <a:sym typeface="Lucida Grande" charset="0"/>
            </a:endParaRPr>
          </a:p>
          <a:p>
            <a:pPr lvl="1"/>
            <a:r>
              <a:rPr lang="en-US" dirty="0" smtClean="0">
                <a:sym typeface="Lucida Grande" charset="0"/>
              </a:rPr>
              <a:t>Powered </a:t>
            </a:r>
            <a:r>
              <a:rPr lang="en-US" dirty="0">
                <a:sym typeface="Lucida Grande" charset="0"/>
              </a:rPr>
              <a:t>by CSS 3.0</a:t>
            </a:r>
          </a:p>
          <a:p>
            <a:r>
              <a:rPr lang="en-US" dirty="0" smtClean="0">
                <a:sym typeface="Lucida Grande" charset="0"/>
              </a:rPr>
              <a:t>Lightweight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Community </a:t>
            </a:r>
            <a:r>
              <a:rPr lang="en-US" dirty="0" smtClean="0">
                <a:sym typeface="Lucida Grande" charset="0"/>
              </a:rPr>
              <a:t>Support </a:t>
            </a:r>
          </a:p>
          <a:p>
            <a:pPr lvl="1"/>
            <a:r>
              <a:rPr lang="en-US" dirty="0" smtClean="0">
                <a:sym typeface="Lucida Grande" charset="0"/>
              </a:rPr>
              <a:t>Large </a:t>
            </a:r>
            <a:r>
              <a:rPr lang="en-US" dirty="0">
                <a:sym typeface="Lucida Grande" charset="0"/>
              </a:rPr>
              <a:t>community of developers and </a:t>
            </a:r>
            <a:r>
              <a:rPr lang="en-US" dirty="0" smtClean="0">
                <a:sym typeface="Lucida Grande" charset="0"/>
              </a:rPr>
              <a:t>geeks</a:t>
            </a:r>
            <a:endParaRPr lang="en-US" dirty="0">
              <a:sym typeface="Lucida Grand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jQuery is So Popular?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3505200"/>
            <a:ext cx="37845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the jQuery scripts from: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www.jquery.com</a:t>
            </a:r>
            <a:endParaRPr lang="en-US" dirty="0" smtClean="0"/>
          </a:p>
          <a:p>
            <a:r>
              <a:rPr lang="en-US" dirty="0" smtClean="0"/>
              <a:t>Self </a:t>
            </a:r>
            <a:r>
              <a:rPr lang="en-US" dirty="0"/>
              <a:t>hosted</a:t>
            </a:r>
          </a:p>
          <a:p>
            <a:pPr lvl="1"/>
            <a:r>
              <a:rPr lang="en-US" dirty="0"/>
              <a:t>You can choose to self host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jquery-2.1.1.js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.min.js</a:t>
            </a:r>
            <a:r>
              <a:rPr lang="en-US" dirty="0"/>
              <a:t> file</a:t>
            </a:r>
          </a:p>
          <a:p>
            <a:r>
              <a:rPr lang="en-US" dirty="0"/>
              <a:t>Use it from CDN (content delivery network)</a:t>
            </a:r>
          </a:p>
          <a:p>
            <a:pPr lvl="1"/>
            <a:r>
              <a:rPr lang="en-US" dirty="0"/>
              <a:t>Microsoft, jQuery, Google CDNs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code.jquery.com/jquery-2.1.1.min.js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jQuery to a Web Site?</a:t>
            </a:r>
          </a:p>
        </p:txBody>
      </p:sp>
    </p:spTree>
    <p:extLst>
      <p:ext uri="{BB962C8B-B14F-4D97-AF65-F5344CB8AC3E}">
        <p14:creationId xmlns:p14="http://schemas.microsoft.com/office/powerpoint/2010/main" val="21402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28164"/>
            <a:ext cx="8938472" cy="820600"/>
          </a:xfrm>
        </p:spPr>
        <p:txBody>
          <a:bodyPr/>
          <a:lstStyle/>
          <a:p>
            <a:r>
              <a:rPr lang="en-US" dirty="0" smtClean="0"/>
              <a:t>Including jQuery in a Project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0108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3" name="Picture 2" descr="http://www.logicbay.com/Portals/23667/images/Integrate_CRM_System_With_PRM_Syst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21" y="2008764"/>
            <a:ext cx="3496054" cy="24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219200"/>
            <a:ext cx="2668219" cy="15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5504000"/>
            <a:ext cx="9959128" cy="820600"/>
          </a:xfrm>
        </p:spPr>
        <p:txBody>
          <a:bodyPr/>
          <a:lstStyle/>
          <a:p>
            <a:r>
              <a:rPr lang="en-US" dirty="0" smtClean="0"/>
              <a:t>Selectors and DOM Manipulation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9663">
            <a:off x="5772769" y="3390120"/>
            <a:ext cx="4507891" cy="1371109"/>
          </a:xfrm>
          <a:prstGeom prst="roundRect">
            <a:avLst>
              <a:gd name="adj" fmla="val 546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737">
            <a:off x="2569136" y="3075313"/>
            <a:ext cx="1905000" cy="1657350"/>
          </a:xfrm>
          <a:prstGeom prst="roundRect">
            <a:avLst>
              <a:gd name="adj" fmla="val 71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699459"/>
            <a:ext cx="2491588" cy="22334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60000"/>
                <a:lumOff val="4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herberthamaral.com/wp-content/uploads/2010/11/jquery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7113">
            <a:off x="3155720" y="910872"/>
            <a:ext cx="1423622" cy="1819759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1875</Words>
  <Application>Microsoft Office PowerPoint</Application>
  <PresentationFormat>Custom</PresentationFormat>
  <Paragraphs>359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Consolas</vt:lpstr>
      <vt:lpstr>Helvetica</vt:lpstr>
      <vt:lpstr>Lucida Grande</vt:lpstr>
      <vt:lpstr>Wingdings</vt:lpstr>
      <vt:lpstr>Wingdings 2</vt:lpstr>
      <vt:lpstr>SoftUni 16x9</vt:lpstr>
      <vt:lpstr>jQuery Overview</vt:lpstr>
      <vt:lpstr>Table of Contents</vt:lpstr>
      <vt:lpstr>What is jQuery?</vt:lpstr>
      <vt:lpstr>What is jQuery?</vt:lpstr>
      <vt:lpstr>What is jQuery? (2)</vt:lpstr>
      <vt:lpstr>Why jQuery is So Popular?</vt:lpstr>
      <vt:lpstr>How to Add jQuery to a Web Site?</vt:lpstr>
      <vt:lpstr>Including jQuery in a Project</vt:lpstr>
      <vt:lpstr>Selectors and DOM Manipulation</vt:lpstr>
      <vt:lpstr>Selection with jQuery</vt:lpstr>
      <vt:lpstr>jQuery Selectors</vt:lpstr>
      <vt:lpstr>Filter Selectors</vt:lpstr>
      <vt:lpstr>Attribute Selectors</vt:lpstr>
      <vt:lpstr>Selection with jQuery</vt:lpstr>
      <vt:lpstr>DOM Traversal</vt:lpstr>
      <vt:lpstr>DOM Traversal</vt:lpstr>
      <vt:lpstr>DOM Traversal: Next and Previous</vt:lpstr>
      <vt:lpstr>DOM Traversal: Parent</vt:lpstr>
      <vt:lpstr>DOM Traversal: Children</vt:lpstr>
      <vt:lpstr>DOM Traversal</vt:lpstr>
      <vt:lpstr>Altering the DOM with jQuery</vt:lpstr>
      <vt:lpstr>Adding Elements</vt:lpstr>
      <vt:lpstr>Creating Elements</vt:lpstr>
      <vt:lpstr>Removing Elements</vt:lpstr>
      <vt:lpstr>Altering the DOM with jQuery</vt:lpstr>
      <vt:lpstr>jQuery Extended DOM Elements</vt:lpstr>
      <vt:lpstr>jQuery Objects</vt:lpstr>
      <vt:lpstr>Properties of jQuery Elements</vt:lpstr>
      <vt:lpstr>Changing the Elements Content</vt:lpstr>
      <vt:lpstr>jQuery Events</vt:lpstr>
      <vt:lpstr>jQuery Events</vt:lpstr>
      <vt:lpstr>jQuery Events (2)</vt:lpstr>
      <vt:lpstr>jQuery Event Handlers</vt:lpstr>
      <vt:lpstr>Chaining Function Calls</vt:lpstr>
      <vt:lpstr>jQuery: Chaining Function Calls</vt:lpstr>
      <vt:lpstr>jQuery Function Calls Chaining</vt:lpstr>
      <vt:lpstr>jQuery AJAX</vt:lpstr>
      <vt:lpstr>jQuery AJAX</vt:lpstr>
      <vt:lpstr>jQuery AJAX</vt:lpstr>
      <vt:lpstr>Summary</vt:lpstr>
      <vt:lpstr>JavaScript Applications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Overview</dc:title>
  <dc:subject>Software Development Course</dc:subject>
  <dc:creator/>
  <cp:keywords>JavaScript, JS, programming, SoftUni, Software University, programming, software development, software engineering, course, Web development, Applications, jQuery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2014-11-17T19:19:23Z</dcterms:modified>
  <cp:category>JavaScript, JS, programming, Applications, jQuery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